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2"/>
  </p:notesMasterIdLst>
  <p:sldIdLst>
    <p:sldId id="275" r:id="rId2"/>
    <p:sldId id="276" r:id="rId3"/>
    <p:sldId id="286" r:id="rId4"/>
    <p:sldId id="287" r:id="rId5"/>
    <p:sldId id="280" r:id="rId6"/>
    <p:sldId id="288" r:id="rId7"/>
    <p:sldId id="281" r:id="rId8"/>
    <p:sldId id="289" r:id="rId9"/>
    <p:sldId id="285" r:id="rId10"/>
    <p:sldId id="290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7" autoAdjust="0"/>
    <p:restoredTop sz="90204" autoAdjust="0"/>
  </p:normalViewPr>
  <p:slideViewPr>
    <p:cSldViewPr>
      <p:cViewPr varScale="1">
        <p:scale>
          <a:sx n="115" d="100"/>
          <a:sy n="115" d="100"/>
        </p:scale>
        <p:origin x="23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2022. 11. 2.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31840" y="1052736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10</a:t>
            </a:r>
            <a:r>
              <a:rPr lang="ko-KR" altLang="en-US" sz="2400">
                <a:solidFill>
                  <a:schemeClr val="bg1"/>
                </a:solidFill>
              </a:rPr>
              <a:t>주차 실습</a:t>
            </a:r>
            <a:r>
              <a:rPr lang="en-US" altLang="ko-KR" sz="2400">
                <a:solidFill>
                  <a:schemeClr val="bg1"/>
                </a:solidFill>
              </a:rPr>
              <a:t>_</a:t>
            </a:r>
            <a:r>
              <a:rPr lang="ko-KR" altLang="en-US" sz="2400">
                <a:solidFill>
                  <a:schemeClr val="bg1"/>
                </a:solidFill>
              </a:rPr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344096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C3BB0F0-F6C9-1E40-5A2C-3E0A1D9F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12498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12D025-9483-1ADC-C5A1-598D626CC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204864"/>
            <a:ext cx="60579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8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텍스트 기반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5192-306D-42E4-B20C-D07755595AB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79512" y="980728"/>
            <a:ext cx="8586536" cy="540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주인공을 움직여서 몬스터를 피하고 황금을 차지하는 게임이다</a:t>
            </a:r>
            <a:r>
              <a:rPr lang="en-US" altLang="ko-KR" sz="2000" dirty="0"/>
              <a:t>. </a:t>
            </a:r>
            <a:r>
              <a:rPr lang="ko-KR" altLang="en-US" sz="2000" dirty="0"/>
              <a:t>화면에는 </a:t>
            </a:r>
            <a:r>
              <a:rPr lang="en-US" altLang="ko-KR" sz="2000" dirty="0"/>
              <a:t>3</a:t>
            </a:r>
            <a:r>
              <a:rPr lang="ko-KR" altLang="en-US" sz="2000" dirty="0"/>
              <a:t>가지의 </a:t>
            </a:r>
            <a:r>
              <a:rPr lang="ko-KR" altLang="en-US" sz="2000" dirty="0" err="1"/>
              <a:t>스프라이트가</a:t>
            </a:r>
            <a:r>
              <a:rPr lang="ko-KR" altLang="en-US" sz="2000" dirty="0"/>
              <a:t> 나타난다</a:t>
            </a:r>
            <a:r>
              <a:rPr lang="en-US" altLang="ko-KR" sz="2000" dirty="0"/>
              <a:t>. ‘@’</a:t>
            </a:r>
            <a:r>
              <a:rPr lang="ko-KR" altLang="en-US" sz="2000" dirty="0"/>
              <a:t>은 주인공 캐릭터이고 ‘</a:t>
            </a:r>
            <a:r>
              <a:rPr lang="en-US" altLang="ko-KR" sz="2000" dirty="0"/>
              <a:t>M’</a:t>
            </a:r>
            <a:r>
              <a:rPr lang="ko-KR" altLang="en-US" sz="2000" dirty="0"/>
              <a:t>은 몬스터</a:t>
            </a:r>
            <a:r>
              <a:rPr lang="en-US" altLang="ko-KR" sz="2000" dirty="0"/>
              <a:t>, ‘G’</a:t>
            </a:r>
            <a:r>
              <a:rPr lang="ko-KR" altLang="en-US" sz="2000" dirty="0"/>
              <a:t>는 황금을 나타낸다</a:t>
            </a:r>
            <a:r>
              <a:rPr lang="en-US" altLang="ko-KR" sz="2000" dirty="0"/>
              <a:t>. </a:t>
            </a:r>
            <a:r>
              <a:rPr lang="ko-KR" altLang="en-US" sz="2000" dirty="0"/>
              <a:t>주인공 캐릭터는 키보드의 </a:t>
            </a:r>
            <a:r>
              <a:rPr lang="en-US" altLang="ko-KR" sz="2000" dirty="0"/>
              <a:t>h, j, k, l </a:t>
            </a:r>
            <a:r>
              <a:rPr lang="ko-KR" altLang="en-US" sz="2000" dirty="0"/>
              <a:t>키를 이용하여 상하좌우로 움직인다</a:t>
            </a:r>
            <a:r>
              <a:rPr lang="en-US" altLang="ko-KR" sz="2000" dirty="0"/>
              <a:t>. </a:t>
            </a:r>
            <a:r>
              <a:rPr lang="ko-KR" altLang="en-US" sz="2000" dirty="0"/>
              <a:t>몬스터는 난수만큼 이동한다</a:t>
            </a:r>
            <a:r>
              <a:rPr lang="en-US" altLang="ko-KR" sz="2000" dirty="0"/>
              <a:t>. </a:t>
            </a:r>
            <a:r>
              <a:rPr lang="ko-KR" altLang="en-US" sz="2000" dirty="0"/>
              <a:t>황금은 움직이지 않는다</a:t>
            </a:r>
            <a:r>
              <a:rPr lang="en-US" altLang="ko-KR" sz="2000" dirty="0"/>
              <a:t>. </a:t>
            </a:r>
            <a:r>
              <a:rPr lang="ko-KR" altLang="en-US" sz="2000" dirty="0"/>
              <a:t>몬스터가 </a:t>
            </a:r>
            <a:r>
              <a:rPr lang="ko-KR" altLang="en-US" sz="2000" dirty="0" err="1"/>
              <a:t>화면밖으로</a:t>
            </a:r>
            <a:r>
              <a:rPr lang="ko-KR" altLang="en-US" sz="2000" dirty="0"/>
              <a:t> 나가지 않도록 </a:t>
            </a:r>
            <a:r>
              <a:rPr lang="ko-KR" altLang="en-US" sz="2000" dirty="0" err="1"/>
              <a:t>조치하시오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630DBB-4061-4CC1-84C5-01D88828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573016"/>
            <a:ext cx="5028245" cy="319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8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42B8C6E-1CD0-8096-3C58-359ABABB4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57" y="0"/>
            <a:ext cx="6414673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3900C0-E0A6-C049-C188-ED8ACAE67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0"/>
            <a:ext cx="64146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1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F5B9D8D-D5E2-575D-66F2-11BEE64B7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3147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12FFC1-39B7-BE30-3F6D-D86F98806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01" y="35477"/>
            <a:ext cx="36957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5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1224136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문제</a:t>
            </a:r>
            <a:r>
              <a:rPr lang="en-US" altLang="ko-KR" sz="1800" dirty="0"/>
              <a:t>1) </a:t>
            </a:r>
            <a:r>
              <a:rPr lang="ko-KR" altLang="en-US" sz="1800" dirty="0"/>
              <a:t>메서드는 자식 클래스가 </a:t>
            </a:r>
            <a:r>
              <a:rPr lang="ko-KR" altLang="en-US" sz="1800" dirty="0" err="1"/>
              <a:t>오버라이딩할</a:t>
            </a:r>
            <a:r>
              <a:rPr lang="ko-KR" altLang="en-US" sz="1800" dirty="0"/>
              <a:t>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필드는 자식 클래스가 </a:t>
            </a:r>
            <a:r>
              <a:rPr lang="ko-KR" altLang="en-US" sz="1800" dirty="0" err="1"/>
              <a:t>오버라이딩할</a:t>
            </a:r>
            <a:r>
              <a:rPr lang="ko-KR" altLang="en-US" sz="1800" dirty="0"/>
              <a:t> 수 없다</a:t>
            </a:r>
            <a:r>
              <a:rPr lang="en-US" altLang="ko-KR" sz="1800" dirty="0"/>
              <a:t>. </a:t>
            </a:r>
            <a:r>
              <a:rPr lang="ko-KR" altLang="en-US" sz="1800" dirty="0"/>
              <a:t>다음 표를 참고해 </a:t>
            </a:r>
            <a:r>
              <a:rPr lang="en-US" altLang="ko-KR" sz="1800" dirty="0"/>
              <a:t>Parent</a:t>
            </a:r>
            <a:r>
              <a:rPr lang="ko-KR" altLang="en-US" sz="1800" dirty="0"/>
              <a:t>와 </a:t>
            </a:r>
            <a:r>
              <a:rPr lang="en-US" altLang="ko-KR" sz="1800" dirty="0"/>
              <a:t>Parent</a:t>
            </a:r>
            <a:r>
              <a:rPr lang="ko-KR" altLang="en-US" sz="1800" dirty="0"/>
              <a:t>의 자식인 </a:t>
            </a:r>
            <a:r>
              <a:rPr lang="en-US" altLang="ko-KR" sz="1800" dirty="0"/>
              <a:t>Child</a:t>
            </a:r>
            <a:r>
              <a:rPr lang="ko-KR" altLang="en-US" sz="1800" dirty="0" err="1"/>
              <a:t>를</a:t>
            </a:r>
            <a:r>
              <a:rPr lang="ko-KR" altLang="en-US" sz="1800" dirty="0"/>
              <a:t> 클래스로 작성하고</a:t>
            </a:r>
            <a:r>
              <a:rPr lang="en-US" altLang="ko-KR" sz="1800" dirty="0"/>
              <a:t>, </a:t>
            </a:r>
            <a:r>
              <a:rPr lang="ko-KR" altLang="en-US" sz="1800" dirty="0"/>
              <a:t>이를 아래에 있는 </a:t>
            </a:r>
            <a:r>
              <a:rPr lang="en-US" altLang="ko-KR" sz="1800" dirty="0" err="1"/>
              <a:t>OvershadowTest</a:t>
            </a:r>
            <a:r>
              <a:rPr lang="en-US" altLang="ko-KR" sz="1800" dirty="0"/>
              <a:t> </a:t>
            </a:r>
            <a:r>
              <a:rPr lang="ko-KR" altLang="en-US" sz="1800" dirty="0"/>
              <a:t>프로그램으로 테스트하라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763868"/>
              </p:ext>
            </p:extLst>
          </p:nvPr>
        </p:nvGraphicFramePr>
        <p:xfrm>
          <a:off x="467544" y="1628800"/>
          <a:ext cx="82089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564">
                  <a:extLst>
                    <a:ext uri="{9D8B030D-6E8A-4147-A177-3AD203B41FA5}">
                      <a16:colId xmlns:a16="http://schemas.microsoft.com/office/drawing/2014/main" val="597511180"/>
                    </a:ext>
                  </a:extLst>
                </a:gridCol>
                <a:gridCol w="3474174">
                  <a:extLst>
                    <a:ext uri="{9D8B030D-6E8A-4147-A177-3AD203B41FA5}">
                      <a16:colId xmlns:a16="http://schemas.microsoft.com/office/drawing/2014/main" val="822508876"/>
                    </a:ext>
                  </a:extLst>
                </a:gridCol>
                <a:gridCol w="3474174">
                  <a:extLst>
                    <a:ext uri="{9D8B030D-6E8A-4147-A177-3AD203B41FA5}">
                      <a16:colId xmlns:a16="http://schemas.microsoft.com/office/drawing/2014/main" val="117119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Parent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Child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48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String name=“</a:t>
                      </a:r>
                      <a:r>
                        <a:rPr lang="ko-KR" altLang="en-US" dirty="0" err="1"/>
                        <a:t>심학규</a:t>
                      </a:r>
                      <a:r>
                        <a:rPr lang="en-US" altLang="ko-KR" dirty="0"/>
                        <a:t>＂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String name=“</a:t>
                      </a:r>
                      <a:r>
                        <a:rPr lang="ko-KR" altLang="en-US" dirty="0"/>
                        <a:t>심청</a:t>
                      </a:r>
                      <a:r>
                        <a:rPr lang="en-US" altLang="ko-KR" dirty="0"/>
                        <a:t>＂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42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메서드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void print()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void print()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0237408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957344"/>
            <a:ext cx="5695950" cy="2133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5306968"/>
            <a:ext cx="36290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8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1224136"/>
          </a:xfrm>
        </p:spPr>
        <p:txBody>
          <a:bodyPr>
            <a:noAutofit/>
          </a:bodyPr>
          <a:lstStyle/>
          <a:p>
            <a:r>
              <a:rPr lang="ko-KR" altLang="en-US" sz="1800"/>
              <a:t>문제</a:t>
            </a:r>
            <a:r>
              <a:rPr lang="en-US" altLang="ko-KR" sz="1800"/>
              <a:t>1) </a:t>
            </a:r>
            <a:r>
              <a:rPr lang="ko-KR" altLang="en-US" sz="1800"/>
              <a:t>메서드는 자식 클래스가 오버라이딩할 수 있지만</a:t>
            </a:r>
            <a:r>
              <a:rPr lang="en-US" altLang="ko-KR" sz="1800"/>
              <a:t>, </a:t>
            </a:r>
            <a:r>
              <a:rPr lang="ko-KR" altLang="en-US" sz="1800"/>
              <a:t>필드는 자식 클래스가 오버라이딩할 수 없다</a:t>
            </a:r>
            <a:r>
              <a:rPr lang="en-US" altLang="ko-KR" sz="1800"/>
              <a:t>. </a:t>
            </a:r>
            <a:r>
              <a:rPr lang="ko-KR" altLang="en-US" sz="1800"/>
              <a:t>다음 표를 참고해 </a:t>
            </a:r>
            <a:r>
              <a:rPr lang="en-US" altLang="ko-KR" sz="1800"/>
              <a:t>Parent</a:t>
            </a:r>
            <a:r>
              <a:rPr lang="ko-KR" altLang="en-US" sz="1800"/>
              <a:t>와 </a:t>
            </a:r>
            <a:r>
              <a:rPr lang="en-US" altLang="ko-KR" sz="1800"/>
              <a:t>Parent</a:t>
            </a:r>
            <a:r>
              <a:rPr lang="ko-KR" altLang="en-US" sz="1800"/>
              <a:t>의 자식인 </a:t>
            </a:r>
            <a:r>
              <a:rPr lang="en-US" altLang="ko-KR" sz="1800"/>
              <a:t>Child</a:t>
            </a:r>
            <a:r>
              <a:rPr lang="ko-KR" altLang="en-US" sz="1800"/>
              <a:t>를 클래스로 작성하고</a:t>
            </a:r>
            <a:r>
              <a:rPr lang="en-US" altLang="ko-KR" sz="1800"/>
              <a:t>, </a:t>
            </a:r>
            <a:r>
              <a:rPr lang="ko-KR" altLang="en-US" sz="1800"/>
              <a:t>이를 아래에 있는 </a:t>
            </a:r>
            <a:r>
              <a:rPr lang="en-US" altLang="ko-KR" sz="1800"/>
              <a:t>OvershadowTest </a:t>
            </a:r>
            <a:r>
              <a:rPr lang="ko-KR" altLang="en-US" sz="1800"/>
              <a:t>프로그램으로 테스트하라</a:t>
            </a:r>
            <a:r>
              <a:rPr lang="en-US" altLang="ko-KR" sz="1800"/>
              <a:t>.</a:t>
            </a:r>
            <a:endParaRPr lang="ko-KR" altLang="en-US" sz="18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6F154-A15A-076B-22A8-B0BA141E1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6127640" cy="51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1224136"/>
          </a:xfrm>
        </p:spPr>
        <p:txBody>
          <a:bodyPr>
            <a:noAutofit/>
          </a:bodyPr>
          <a:lstStyle/>
          <a:p>
            <a:r>
              <a:rPr lang="ko-KR" altLang="en-US" sz="1800"/>
              <a:t>문제</a:t>
            </a:r>
            <a:r>
              <a:rPr lang="en-US" altLang="ko-KR" sz="1800"/>
              <a:t>2) </a:t>
            </a:r>
            <a:r>
              <a:rPr lang="ko-KR" altLang="en-US" sz="1800"/>
              <a:t>다음 표를 참고해 </a:t>
            </a:r>
            <a:r>
              <a:rPr lang="en-US" altLang="ko-KR" sz="1800"/>
              <a:t>Phone, Phone</a:t>
            </a:r>
            <a:r>
              <a:rPr lang="ko-KR" altLang="en-US" sz="1800"/>
              <a:t>의 자식 클래스 </a:t>
            </a:r>
            <a:r>
              <a:rPr lang="en-US" altLang="ko-KR" sz="1800"/>
              <a:t>Telephone, Telephone</a:t>
            </a:r>
            <a:r>
              <a:rPr lang="ko-KR" altLang="en-US" sz="1800"/>
              <a:t>의 자식 클래스 </a:t>
            </a:r>
            <a:r>
              <a:rPr lang="en-US" altLang="ko-KR" sz="1800"/>
              <a:t>Smartphone</a:t>
            </a:r>
            <a:r>
              <a:rPr lang="ko-KR" altLang="en-US" sz="1800"/>
              <a:t>을 작성하고</a:t>
            </a:r>
            <a:r>
              <a:rPr lang="en-US" altLang="ko-KR" sz="1800"/>
              <a:t>, </a:t>
            </a:r>
            <a:r>
              <a:rPr lang="ko-KR" altLang="en-US" sz="1800"/>
              <a:t>테스트 프로그램도 작성하라</a:t>
            </a:r>
            <a:r>
              <a:rPr lang="en-US" altLang="ko-KR" sz="1800"/>
              <a:t>.</a:t>
            </a:r>
            <a:endParaRPr lang="ko-KR" altLang="en-US" sz="180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437066"/>
              </p:ext>
            </p:extLst>
          </p:nvPr>
        </p:nvGraphicFramePr>
        <p:xfrm>
          <a:off x="395536" y="1268760"/>
          <a:ext cx="82089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564">
                  <a:extLst>
                    <a:ext uri="{9D8B030D-6E8A-4147-A177-3AD203B41FA5}">
                      <a16:colId xmlns:a16="http://schemas.microsoft.com/office/drawing/2014/main" val="597511180"/>
                    </a:ext>
                  </a:extLst>
                </a:gridCol>
                <a:gridCol w="2316116">
                  <a:extLst>
                    <a:ext uri="{9D8B030D-6E8A-4147-A177-3AD203B41FA5}">
                      <a16:colId xmlns:a16="http://schemas.microsoft.com/office/drawing/2014/main" val="822508876"/>
                    </a:ext>
                  </a:extLst>
                </a:gridCol>
                <a:gridCol w="2316116">
                  <a:extLst>
                    <a:ext uri="{9D8B030D-6E8A-4147-A177-3AD203B41FA5}">
                      <a16:colId xmlns:a16="http://schemas.microsoft.com/office/drawing/2014/main" val="117119576"/>
                    </a:ext>
                  </a:extLst>
                </a:gridCol>
                <a:gridCol w="2316116">
                  <a:extLst>
                    <a:ext uri="{9D8B030D-6E8A-4147-A177-3AD203B41FA5}">
                      <a16:colId xmlns:a16="http://schemas.microsoft.com/office/drawing/2014/main" val="1101361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Phone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Telephone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Smartphone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48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Protected String owner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Private String when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Private String game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42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메서드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/>
                        <a:t>void talk()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void autoAnswering()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void playGame()</a:t>
                      </a:r>
                      <a:endParaRPr lang="ko-KR" altLang="en-US" sz="14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0237408"/>
                  </a:ext>
                </a:extLst>
              </a:tr>
            </a:tbl>
          </a:graphicData>
        </a:graphic>
      </p:graphicFrame>
      <p:sp>
        <p:nvSpPr>
          <p:cNvPr id="8" name="제목 1"/>
          <p:cNvSpPr txBox="1">
            <a:spLocks/>
          </p:cNvSpPr>
          <p:nvPr/>
        </p:nvSpPr>
        <p:spPr>
          <a:xfrm>
            <a:off x="179512" y="2611390"/>
            <a:ext cx="8784976" cy="1681706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AutoNum type="arabicPeriod"/>
            </a:pPr>
            <a:r>
              <a:rPr lang="ko-KR" altLang="en-US" sz="1600"/>
              <a:t>각</a:t>
            </a:r>
            <a:r>
              <a:rPr lang="en-US" altLang="ko-KR" sz="1600"/>
              <a:t> </a:t>
            </a:r>
            <a:r>
              <a:rPr lang="ko-KR" altLang="en-US" sz="1600"/>
              <a:t>클래스에 모든 필드를 초기화하는 생성자를 추가한다</a:t>
            </a:r>
            <a:r>
              <a:rPr lang="en-US" altLang="ko-KR" sz="1600"/>
              <a:t>.</a:t>
            </a:r>
          </a:p>
          <a:p>
            <a:pPr marL="342900" indent="-342900">
              <a:buAutoNum type="arabicPeriod"/>
            </a:pPr>
            <a:r>
              <a:rPr lang="ko-KR" altLang="en-US" sz="1600"/>
              <a:t>각 클래스의 메서드를 구현한다</a:t>
            </a:r>
            <a:r>
              <a:rPr lang="en-US" altLang="ko-KR" sz="1600"/>
              <a:t>. talk()</a:t>
            </a:r>
            <a:r>
              <a:rPr lang="ko-KR" altLang="en-US" sz="1600"/>
              <a:t>는 </a:t>
            </a:r>
            <a:r>
              <a:rPr lang="en-US" altLang="ko-KR" sz="1600"/>
              <a:t>owner</a:t>
            </a:r>
            <a:r>
              <a:rPr lang="ko-KR" altLang="en-US" sz="1600"/>
              <a:t>가 통화 중</a:t>
            </a:r>
            <a:r>
              <a:rPr lang="en-US" altLang="ko-KR" sz="1600"/>
              <a:t>, autoAnswering()</a:t>
            </a:r>
            <a:r>
              <a:rPr lang="ko-KR" altLang="en-US" sz="1600"/>
              <a:t>은 </a:t>
            </a:r>
            <a:r>
              <a:rPr lang="en-US" altLang="ko-KR" sz="1600"/>
              <a:t>owner</a:t>
            </a:r>
            <a:r>
              <a:rPr lang="ko-KR" altLang="en-US" sz="1600"/>
              <a:t>가 부재 중이니 </a:t>
            </a:r>
            <a:r>
              <a:rPr lang="en-US" altLang="ko-KR" sz="1600"/>
              <a:t>when</a:t>
            </a:r>
            <a:r>
              <a:rPr lang="ko-KR" altLang="en-US" sz="1600"/>
              <a:t>에 전화 요망</a:t>
            </a:r>
            <a:r>
              <a:rPr lang="en-US" altLang="ko-KR" sz="1600"/>
              <a:t>, playGame</a:t>
            </a:r>
            <a:r>
              <a:rPr lang="ko-KR" altLang="en-US" sz="1600"/>
              <a:t>은 </a:t>
            </a:r>
            <a:r>
              <a:rPr lang="en-US" altLang="ko-KR" sz="1600"/>
              <a:t>owner</a:t>
            </a:r>
            <a:r>
              <a:rPr lang="ko-KR" altLang="en-US" sz="1600"/>
              <a:t>가 게임 중이라는 메시지를 출력한다</a:t>
            </a:r>
            <a:r>
              <a:rPr lang="en-US" altLang="ko-KR" sz="1600"/>
              <a:t>.</a:t>
            </a:r>
          </a:p>
          <a:p>
            <a:pPr marL="342900" indent="-342900">
              <a:buAutoNum type="arabicPeriod"/>
            </a:pPr>
            <a:r>
              <a:rPr lang="en-US" altLang="ko-KR" sz="1600"/>
              <a:t>Phone, Telephone, Smartphone</a:t>
            </a:r>
            <a:r>
              <a:rPr lang="ko-KR" altLang="en-US" sz="1600"/>
              <a:t>의 객체로 </a:t>
            </a:r>
            <a:r>
              <a:rPr lang="en-US" altLang="ko-KR" sz="1600"/>
              <a:t>Phone </a:t>
            </a:r>
            <a:r>
              <a:rPr lang="ko-KR" altLang="en-US" sz="1600"/>
              <a:t>타입 배열 변수에 대입한다</a:t>
            </a:r>
            <a:r>
              <a:rPr lang="en-US" altLang="ko-KR" sz="1600"/>
              <a:t>. </a:t>
            </a:r>
            <a:r>
              <a:rPr lang="ko-KR" altLang="en-US" sz="1600"/>
              <a:t>그리고 반복문과 조건문으로 실제 타입을 조사한 후 </a:t>
            </a:r>
            <a:r>
              <a:rPr lang="en-US" altLang="ko-KR" sz="1600"/>
              <a:t>Phone</a:t>
            </a:r>
            <a:r>
              <a:rPr lang="ko-KR" altLang="en-US" sz="1600"/>
              <a:t>타입이면 </a:t>
            </a:r>
            <a:r>
              <a:rPr lang="en-US" altLang="ko-KR" sz="1600"/>
              <a:t>talk(), Telephone</a:t>
            </a:r>
            <a:r>
              <a:rPr lang="ko-KR" altLang="en-US" sz="1600"/>
              <a:t>타입이면 </a:t>
            </a:r>
            <a:r>
              <a:rPr lang="en-US" altLang="ko-KR" sz="1600"/>
              <a:t>autoAnswering(), Smartphone</a:t>
            </a:r>
            <a:r>
              <a:rPr lang="ko-KR" altLang="en-US" sz="1600"/>
              <a:t>타입이면 </a:t>
            </a:r>
            <a:r>
              <a:rPr lang="en-US" altLang="ko-KR" sz="1600"/>
              <a:t>playGame()</a:t>
            </a:r>
            <a:r>
              <a:rPr lang="ko-KR" altLang="en-US" sz="1600"/>
              <a:t>을 호출한다</a:t>
            </a:r>
            <a:r>
              <a:rPr lang="en-US" altLang="ko-KR" sz="1600"/>
              <a:t>.</a:t>
            </a:r>
            <a:endParaRPr lang="ko-KR" altLang="en-US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8" y="4492250"/>
            <a:ext cx="7551192" cy="1717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5491710"/>
            <a:ext cx="2890664" cy="12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6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7A05786-280D-2208-D038-3C358C633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63980"/>
            <a:ext cx="5379247" cy="679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1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1224136"/>
          </a:xfrm>
        </p:spPr>
        <p:txBody>
          <a:bodyPr>
            <a:noAutofit/>
          </a:bodyPr>
          <a:lstStyle/>
          <a:p>
            <a:r>
              <a:rPr lang="ko-KR" altLang="en-US" sz="1800"/>
              <a:t>문제</a:t>
            </a:r>
            <a:r>
              <a:rPr lang="en-US" altLang="ko-KR" sz="1800"/>
              <a:t>3) </a:t>
            </a:r>
            <a:r>
              <a:rPr lang="ko-KR" altLang="en-US" sz="1800"/>
              <a:t>운송수단과 자동차를 다음과 같이 모델링하려고한다</a:t>
            </a:r>
            <a:r>
              <a:rPr lang="en-US" altLang="ko-KR" sz="1800"/>
              <a:t>. </a:t>
            </a:r>
            <a:r>
              <a:rPr lang="ko-KR" altLang="en-US" sz="1800"/>
              <a:t>각 클래스의 </a:t>
            </a:r>
            <a:r>
              <a:rPr lang="en-US" altLang="ko-KR" sz="1800"/>
              <a:t>show()</a:t>
            </a:r>
            <a:r>
              <a:rPr lang="ko-KR" altLang="en-US" sz="1800"/>
              <a:t>메서드는 필드 값을 출력한다</a:t>
            </a:r>
            <a:r>
              <a:rPr lang="en-US" altLang="ko-KR" sz="1800"/>
              <a:t>. </a:t>
            </a:r>
            <a:r>
              <a:rPr lang="ko-KR" altLang="en-US" sz="1800"/>
              <a:t>두 클래스를 작성하고 아래 테스트 프로그램 </a:t>
            </a:r>
            <a:r>
              <a:rPr lang="en-US" altLang="ko-KR" sz="1800"/>
              <a:t>OverrideTest</a:t>
            </a:r>
            <a:r>
              <a:rPr lang="ko-KR" altLang="en-US" sz="1800"/>
              <a:t>를 실행해서 오버라이딩된 메서드와 다형성 관계를 살펴보시오</a:t>
            </a:r>
            <a:r>
              <a:rPr lang="en-US" altLang="ko-KR" sz="1800"/>
              <a:t>.</a:t>
            </a:r>
            <a:endParaRPr lang="ko-KR" altLang="en-US" sz="180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97238"/>
              </p:ext>
            </p:extLst>
          </p:nvPr>
        </p:nvGraphicFramePr>
        <p:xfrm>
          <a:off x="467544" y="1628800"/>
          <a:ext cx="8208912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564">
                  <a:extLst>
                    <a:ext uri="{9D8B030D-6E8A-4147-A177-3AD203B41FA5}">
                      <a16:colId xmlns:a16="http://schemas.microsoft.com/office/drawing/2014/main" val="597511180"/>
                    </a:ext>
                  </a:extLst>
                </a:gridCol>
                <a:gridCol w="3474174">
                  <a:extLst>
                    <a:ext uri="{9D8B030D-6E8A-4147-A177-3AD203B41FA5}">
                      <a16:colId xmlns:a16="http://schemas.microsoft.com/office/drawing/2014/main" val="822508876"/>
                    </a:ext>
                  </a:extLst>
                </a:gridCol>
                <a:gridCol w="3474174">
                  <a:extLst>
                    <a:ext uri="{9D8B030D-6E8A-4147-A177-3AD203B41FA5}">
                      <a16:colId xmlns:a16="http://schemas.microsoft.com/office/drawing/2014/main" val="117119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/>
                        <a:t>Vehicle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/>
                        <a:t>Car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488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String color; //</a:t>
                      </a:r>
                      <a:r>
                        <a:rPr lang="ko-KR" altLang="en-US"/>
                        <a:t>자동차 색</a:t>
                      </a:r>
                      <a:endParaRPr lang="en-US" altLang="ko-KR"/>
                    </a:p>
                    <a:p>
                      <a:pPr latinLnBrk="1"/>
                      <a:r>
                        <a:rPr lang="en-US" altLang="ko-KR"/>
                        <a:t>int speed; //</a:t>
                      </a:r>
                      <a:r>
                        <a:rPr lang="ko-KR" altLang="en-US"/>
                        <a:t>자동차 속도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int displacement; //</a:t>
                      </a:r>
                      <a:r>
                        <a:rPr lang="ko-KR" altLang="en-US"/>
                        <a:t>배기량</a:t>
                      </a:r>
                      <a:endParaRPr lang="en-US" altLang="ko-KR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int gears; //</a:t>
                      </a:r>
                      <a:r>
                        <a:rPr lang="ko-KR" altLang="en-US"/>
                        <a:t>기어단수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42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메서드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void show()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void show()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0237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생성자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public Vehicle(String, int)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public Car(String, int, int,</a:t>
                      </a:r>
                      <a:r>
                        <a:rPr lang="en-US" altLang="ko-KR" baseline="0"/>
                        <a:t> int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0403187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717032"/>
            <a:ext cx="5953125" cy="2419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138" y="4077072"/>
            <a:ext cx="2419350" cy="2466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269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5572</TotalTime>
  <Words>375</Words>
  <Application>Microsoft Macintosh PowerPoint</Application>
  <PresentationFormat>화면 슬라이드 쇼(4:3)</PresentationFormat>
  <Paragraphs>42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바탕</vt:lpstr>
      <vt:lpstr>맑은 고딕</vt:lpstr>
      <vt:lpstr>휴먼편지체</vt:lpstr>
      <vt:lpstr>Wingdings</vt:lpstr>
      <vt:lpstr>Wingdings 2</vt:lpstr>
      <vt:lpstr>가을</vt:lpstr>
      <vt:lpstr>PowerPoint 프레젠테이션</vt:lpstr>
      <vt:lpstr>Mini Project: 텍스트 기반 게임</vt:lpstr>
      <vt:lpstr>PowerPoint 프레젠테이션</vt:lpstr>
      <vt:lpstr>PowerPoint 프레젠테이션</vt:lpstr>
      <vt:lpstr>문제1) 메서드는 자식 클래스가 오버라이딩할 수 있지만, 필드는 자식 클래스가 오버라이딩할 수 없다. 다음 표를 참고해 Parent와 Parent의 자식인 Child를 클래스로 작성하고, 이를 아래에 있는 OvershadowTest 프로그램으로 테스트하라.</vt:lpstr>
      <vt:lpstr>문제1) 메서드는 자식 클래스가 오버라이딩할 수 있지만, 필드는 자식 클래스가 오버라이딩할 수 없다. 다음 표를 참고해 Parent와 Parent의 자식인 Child를 클래스로 작성하고, 이를 아래에 있는 OvershadowTest 프로그램으로 테스트하라.</vt:lpstr>
      <vt:lpstr>문제2) 다음 표를 참고해 Phone, Phone의 자식 클래스 Telephone, Telephone의 자식 클래스 Smartphone을 작성하고, 테스트 프로그램도 작성하라.</vt:lpstr>
      <vt:lpstr>PowerPoint 프레젠테이션</vt:lpstr>
      <vt:lpstr>문제3) 운송수단과 자동차를 다음과 같이 모델링하려고한다. 각 클래스의 show()메서드는 필드 값을 출력한다. 두 클래스를 작성하고 아래 테스트 프로그램 OverrideTest를 실행해서 오버라이딩된 메서드와 다형성 관계를 살펴보시오.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오송민</cp:lastModifiedBy>
  <cp:revision>240</cp:revision>
  <dcterms:created xsi:type="dcterms:W3CDTF">2011-08-27T14:53:28Z</dcterms:created>
  <dcterms:modified xsi:type="dcterms:W3CDTF">2022-11-03T11:56:21Z</dcterms:modified>
</cp:coreProperties>
</file>